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3" r:id="rId6"/>
    <p:sldId id="265" r:id="rId7"/>
    <p:sldId id="267" r:id="rId8"/>
    <p:sldId id="268" r:id="rId9"/>
    <p:sldId id="269" r:id="rId10"/>
    <p:sldId id="270" r:id="rId11"/>
    <p:sldId id="271" r:id="rId12"/>
    <p:sldId id="272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5756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35315e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7a4d62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0b88bd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b78bc4f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_1#a65a5cc2b?vop=1&amp;pid=6b78bc4f5&amp;color=0,0,0&amp;vtp=1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7_1#a65a5cc2b?vop=1&amp;pid=6b78bc4f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8_1#2f1866838?vop=1&amp;pid=a65a5cc2b&amp;color=0,0,0&amp;vtp=1&amp;bbb=1"/>
              <p:cNvSpPr/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BD.8_1#2f1866838?vop=1&amp;pid=a65a5cc2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blipFill>
                <a:blip r:embed="rId4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9_1#2f1866838?vop=1&amp;pid=a65a5cc2b&amp;color=0,0,0&amp;vtp=1&amp;bbb=1"/>
              <p:cNvSpPr/>
              <p:nvPr/>
            </p:nvSpPr>
            <p:spPr>
              <a:xfrm>
                <a:off x="832104" y="1690870"/>
                <a:ext cx="10533888" cy="1592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的极小值为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无极大值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9_1#2f1866838?vop=1&amp;pid=a65a5cc2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0870"/>
                <a:ext cx="10533888" cy="1592898"/>
              </a:xfrm>
              <a:prstGeom prst="rect">
                <a:avLst/>
              </a:prstGeom>
              <a:blipFill>
                <a:blip r:embed="rId5"/>
                <a:stretch>
                  <a:fillRect l="-1042" b="-6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0_1#0c47823c5?vop=1&amp;pid=a65a5cc2b&amp;color=0,0,0&amp;vtp=1&amp;bt=1&amp;bbb=1"/>
              <p:cNvSpPr/>
              <p:nvPr/>
            </p:nvSpPr>
            <p:spPr>
              <a:xfrm>
                <a:off x="832104" y="1080000"/>
                <a:ext cx="10533888" cy="2435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1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10_1#0c47823c5?vop=1&amp;pid=a65a5cc2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3523"/>
              </a:xfrm>
              <a:prstGeom prst="rect">
                <a:avLst/>
              </a:prstGeom>
              <a:blipFill>
                <a:blip r:embed="rId3"/>
                <a:stretch>
                  <a:fillRect l="-1042" t="-10000" b="-45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S.11_1#0c47823c5?vop=1&amp;pid=a65a5cc2b&amp;color=0,0,0&amp;vtp=1&amp;bbb=1&amp;hb=1"/>
              <p:cNvSpPr/>
              <p:nvPr/>
            </p:nvSpPr>
            <p:spPr>
              <a:xfrm>
                <a:off x="832104" y="1368353"/>
                <a:ext cx="10533888" cy="45012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1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上恒成立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′(0)≥0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为得到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</a:t>
                </a:r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范围进行必要性探路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′(0)=−1−2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的取值范围进行充分性证明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上是否恒成立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且等号不恒成立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且等号不恒成立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AS.11_1#0c47823c5?vop=1&amp;pid=a65a5cc2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8353"/>
                <a:ext cx="10533888" cy="4501261"/>
              </a:xfrm>
              <a:prstGeom prst="rect">
                <a:avLst/>
              </a:prstGeom>
              <a:blipFill>
                <a:blip r:embed="rId4"/>
                <a:stretch>
                  <a:fillRect l="-1042" t="-812" b="-13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803cab9c9?pid=b35315e56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4种方法的优劣对比</a:t>
            </a:r>
            <a:endParaRPr lang="en-US" altLang="zh-CN" sz="1800" dirty="0"/>
          </a:p>
        </p:txBody>
      </p:sp>
      <p:graphicFrame>
        <p:nvGraphicFramePr>
          <p:cNvPr id="18" name="P_4_BD#803cab9c9?colgroup=4,14,36&amp;pid=b35315e56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231511"/>
              </p:ext>
            </p:extLst>
          </p:nvPr>
        </p:nvGraphicFramePr>
        <p:xfrm>
          <a:off x="832104" y="1580634"/>
          <a:ext cx="10506456" cy="3563241"/>
        </p:xfrm>
        <a:graphic>
          <a:graphicData uri="http://schemas.openxmlformats.org/drawingml/2006/table">
            <a:tbl>
              <a:tblPr/>
              <a:tblGrid>
                <a:gridCol w="1051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4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299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38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优点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缺点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50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分离参数法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思路上简洁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可能会出现①参数分离困难或是无法分离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algn="l" latinLnBrk="1" hangingPunct="0">
                        <a:lnSpc>
                          <a:spcPts val="21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②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分离参数后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新构造的函数最值点无法取到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即无定义的情况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494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分类讨论法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绝大多数问题可以用该方法解决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①分类讨论点不好找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②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讨论过程复杂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③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直接分类讨论可能会出现在某些区间无法讨论下去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或是无法排除原问题在该区间</a:t>
                      </a:r>
                    </a:p>
                    <a:p>
                      <a:pPr marL="0" lvl="0" indent="0"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是否恒成立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即讨论界点不明的情况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最值转化法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可以在多变量问题中使用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使用受限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不是所有函数都能分成可以研究最值的两个函数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954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端点效应法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通过分析函数在区间端点处的值</a:t>
                      </a:r>
                    </a:p>
                    <a:p>
                      <a:pPr marL="0" indent="0" algn="l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或导数值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快速缩小参数范围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简化问题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能够更快地找到切入</a:t>
                      </a:r>
                    </a:p>
                    <a:p>
                      <a:pPr marL="0" lvl="0" indent="0"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①存在局限性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并非适用于所有恒成立问题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对于一些复杂函数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无法直接应用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②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利用端点效应得到的参数范围只是不等式恒成立的必要条件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还需要进一步验证其</a:t>
                      </a:r>
                    </a:p>
                    <a:p>
                      <a:pPr marL="0" lvl="0" indent="0"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是否为充分条件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7d5e3cd9.fixed?pid=7f25c0496&amp;color=195,214,0&amp;vtp=1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87d5e3cd9.fixed?pid=7f25c0496&amp;color=255,255,255&amp;vtp=1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解决不等式恒成立与能成立问题的4种方法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dc59708a?pid=57a4d6252&amp;color=0,0,0&amp;vtp=1&amp;bt=1&amp;bbb=1&amp;hb=1"/>
          <p:cNvSpPr/>
          <p:nvPr/>
        </p:nvSpPr>
        <p:spPr>
          <a:xfrm>
            <a:off x="832104" y="1080000"/>
            <a:ext cx="10533888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恒成立与能成立（存在性）问题在导数问题中经常出现，这类问题既含自变量又含参变量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，往往与函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、数列、方程、几何有机结合起来，具有形式灵活、思维性强、知识交汇点多等特点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.解决这类问题的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关键是通过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等价转化</a:t>
            </a:r>
            <a:r>
              <a:rPr lang="en-US" altLang="zh-CN" sz="1800" b="0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，化归为常见不等式的解法，或利用函数求其最值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等来处理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.其常用方法主要有分离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参数法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、分类讨论法、最值转化法、端点效应法等.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#bde408fbc?pid=f0b88bdbe&amp;color=0,0,0&amp;vtp=1&amp;bt=1&amp;bbb=1&amp;hb=1"/>
              <p:cNvSpPr/>
              <p:nvPr/>
            </p:nvSpPr>
            <p:spPr>
              <a:xfrm>
                <a:off x="832104" y="1080000"/>
                <a:ext cx="10533888" cy="4710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1.分离参数法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为含参函数,其中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为参数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转化为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，则只需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；若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能成立，则只需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zh-CN" altLang="en-US" sz="1800" b="0" i="1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itchFamily="34" charset="-122"/>
                    <a:cs typeface="Cambria Math" pitchFamily="34" charset="-120"/>
                  </a:rPr>
                  <a:t> </a:t>
                </a:r>
                <a:endParaRPr lang="zh-CN" altLang="en-US" sz="1800" b="0" i="0">
                  <a:solidFill>
                    <a:srgbClr val="000000"/>
                  </a:solidFill>
                  <a:latin typeface="Cambria Math" pitchFamily="34" charset="0"/>
                  <a:ea typeface="Cambria Math" pitchFamily="34" charset="-122"/>
                  <a:cs typeface="Cambria Math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用贴士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若分离参数后得到形如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的形式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其中当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)→0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则可以使用洛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必达法则来求出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处的极限值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这种方法可以应用在选择题或填空题中直接解题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解答题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中使用会扣步骤分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2.分类讨论法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欲证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恒成立，则构造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，将不等式恒成立转化为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利用导数研究函数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的最小值,从而转化为证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.此时因为函数中带有参数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，则可能出现多种情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况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，需要基于函数的单调性、极值点、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零点等进行分类讨论求解.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#bde408fbc?pid=f0b88bdb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710430"/>
              </a:xfrm>
              <a:prstGeom prst="rect">
                <a:avLst/>
              </a:prstGeom>
              <a:blipFill>
                <a:blip r:embed="rId3"/>
                <a:stretch>
                  <a:fillRect l="-1389" r="-1100" b="-29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#bde408fbc?pid=f0b88bdbe&amp;color=0,0,0&amp;vtp=1&amp;bt=1&amp;bbb=1&amp;hb=1"/>
              <p:cNvSpPr/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3.最值转化法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,均有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恒成立，则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;若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,均有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恒成立，则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,使得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成立，则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;若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,使得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成立，则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,使得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成立,则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；若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,使得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成立,则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#bde408fbc?pid=f0b88bdb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#bde408fbc?pid=f0b88bdbe&amp;color=0,0,0&amp;vtp=1&amp;bt=1&amp;bbb=1&amp;hb=1"/>
              <p:cNvSpPr/>
              <p:nvPr/>
            </p:nvSpPr>
            <p:spPr>
              <a:xfrm>
                <a:off x="832104" y="108000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4.端点效应法（快速排除策略）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在某一点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处的函数值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恰好为零，则当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成立的一个必要条件为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的导数值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，如图①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，则函数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会在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右侧的一个小区间内单调递减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，会出现如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②所示的情况，此时函数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不恒正，不满足要求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.这个方法把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某个区间上函数的恒成立问题转化为判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断端点处的导数值符号问题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，这就是端点效应法.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#bde408fbc?pid=f0b88bdb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30730"/>
              </a:xfrm>
              <a:prstGeom prst="rect">
                <a:avLst/>
              </a:prstGeom>
              <a:blipFill>
                <a:blip r:embed="rId3"/>
                <a:stretch>
                  <a:fillRect l="-1389" r="-144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4_BD#bde408fbc?iti=1&amp;htil=1&amp;pid=f0b88bdbe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4328" y="3231888"/>
            <a:ext cx="1673352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4_BD#bde408fbc?iti=2&amp;htil=1&amp;pid=f0b88bdbe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1272" y="3222744"/>
            <a:ext cx="1673352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4_BD#bde408fbc?iti=1&amp;htil=1&amp;pid=f0b88bdbe&amp;color=0,0,0&amp;vtp=1&amp;bbb=1"/>
          <p:cNvSpPr/>
          <p:nvPr/>
        </p:nvSpPr>
        <p:spPr>
          <a:xfrm>
            <a:off x="3206210" y="4776208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6" name="P_4_BD#bde408fbc?iti=2&amp;htil=1&amp;pid=f0b88bdbe&amp;color=0,0,0&amp;vtp=1&amp;bbb=1"/>
          <p:cNvSpPr/>
          <p:nvPr/>
        </p:nvSpPr>
        <p:spPr>
          <a:xfrm>
            <a:off x="8473154" y="4776208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图②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4_BD#bde408fbc?pid=f0b88bdbe&amp;color=0,0,0&amp;vtp=1&amp;bbb=1&amp;hb=1"/>
              <p:cNvSpPr/>
              <p:nvPr/>
            </p:nvSpPr>
            <p:spPr>
              <a:xfrm>
                <a:off x="832104" y="5153144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</a:t>
                </a:r>
                <a:r>
                  <a:rPr lang="en-US" altLang="zh-CN" sz="1800" b="1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用贴士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需要注意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)≥0(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只是当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)&gt;0(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成立的一个必要条件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spc="-5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如果此时二阶导不变号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那么这种方法没有问题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但是如果二阶导变号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那么计算结果可能不是正确答案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7" name="P_4_BD#bde408fbc?pid=f0b88bdb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153144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r="-173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bde408fbc?pid=f0b88bdbe&amp;color=0,0,0&amp;vtp=1&amp;bt=1&amp;bbb=1&amp;hb=1"/>
              <p:cNvSpPr/>
              <p:nvPr/>
            </p:nvSpPr>
            <p:spPr>
              <a:xfrm>
                <a:off x="832104" y="1078992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端点效应常见的2种形式：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1）如果函数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2）如果函数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上恒成立，且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″(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″(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应用端点效应法的解题步骤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由端点效应初步获得参数的取值范围，注意这个范围是必要的.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利用这个范围去判断导数是否恒正或恒负.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如果导数不变号，则由端点效应初步得到的范围就是最终答案；如果导数变号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，则再去判断函数的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bde408fbc?pid=f0b88bdb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3707130"/>
              </a:xfrm>
              <a:prstGeom prst="rect">
                <a:avLst/>
              </a:prstGeom>
              <a:blipFill>
                <a:blip r:embed="rId3"/>
                <a:stretch>
                  <a:fillRect l="-1389" r="-2025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8748089c3?vop=1&amp;pid=6b78bc4f5&amp;color=0,0,0&amp;vtp=1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，若存在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∈(1,4)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成立，则实数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8748089c3?vop=1&amp;pid=6b78bc4f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8748089c3.bracket?vop=1&amp;pid=6b78bc4f5&amp;color=0,0,0&amp;vpa=1&amp;vtp=1"/>
          <p:cNvSpPr/>
          <p:nvPr/>
        </p:nvSpPr>
        <p:spPr>
          <a:xfrm>
            <a:off x="8920893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8748089c3.choices?vop=1&amp;pid=6b78bc4f5&amp;color=0,0,0&amp;vtp=1&amp;bbb=1"/>
              <p:cNvSpPr/>
              <p:nvPr/>
            </p:nvSpPr>
            <p:spPr>
              <a:xfrm>
                <a:off x="832104" y="1370195"/>
                <a:ext cx="10533888" cy="4090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68397" algn="l"/>
                    <a:tab pos="5349494" algn="l"/>
                    <a:tab pos="8043291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8748089c3.choices?vop=1&amp;pid=6b78bc4f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409067"/>
              </a:xfrm>
              <a:prstGeom prst="rect">
                <a:avLst/>
              </a:prstGeom>
              <a:blipFill>
                <a:blip r:embed="rId4"/>
                <a:stretch>
                  <a:fillRect l="-1042" b="-164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8748089c3?vop=1&amp;pid=6b78bc4f5&amp;color=0,0,0&amp;vtp=1&amp;bbb=1"/>
              <p:cNvSpPr/>
              <p:nvPr/>
            </p:nvSpPr>
            <p:spPr>
              <a:xfrm>
                <a:off x="832104" y="1782056"/>
                <a:ext cx="10533888" cy="302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翻译题干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转化为不等式能成立问题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+1≥1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上能成立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分离参数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将能成立问题转化为函数的最值问题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可转化为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上能成立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则只需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构造函数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利用导数研究新函数的最值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ln</m:t>
                            </m:r>
                            <m:r>
                              <m:rPr>
                                <m:nor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AS.3_1#8748089c3?vop=1&amp;pid=6b78bc4f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82056"/>
                <a:ext cx="10533888" cy="3022600"/>
              </a:xfrm>
              <a:prstGeom prst="rect">
                <a:avLst/>
              </a:prstGeom>
              <a:blipFill>
                <a:blip r:embed="rId5"/>
                <a:stretch>
                  <a:fillRect l="-1042" b="-20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fd6b4e5a2?vop=1&amp;pid=6b78bc4f5&amp;color=0,0,0&amp;vtp=1&amp;bt=1&amp;bbb=1&amp;hb=1"/>
              <p:cNvSpPr/>
              <p:nvPr/>
            </p:nvSpPr>
            <p:spPr>
              <a:xfrm>
                <a:off x="832104" y="1080000"/>
                <a:ext cx="10533888" cy="6689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是自然对数的底数.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，使得不等式</a:t>
                </a:r>
              </a:p>
              <a:p>
                <a:pPr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成立，则实数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4_1#fd6b4e5a2?vop=1&amp;pid=6b78bc4f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68973"/>
              </a:xfrm>
              <a:prstGeom prst="rect">
                <a:avLst/>
              </a:prstGeom>
              <a:blipFill>
                <a:blip r:embed="rId3"/>
                <a:stretch>
                  <a:fillRect l="-1042" b="-16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fd6b4e5a2.bracket?vop=1&amp;pid=6b78bc4f5&amp;color=0,0,0&amp;vpa=2&amp;vtp=1"/>
          <p:cNvSpPr/>
          <p:nvPr/>
        </p:nvSpPr>
        <p:spPr>
          <a:xfrm>
            <a:off x="4734274" y="1476621"/>
            <a:ext cx="217488" cy="2625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3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fd6b4e5a2.choices?vop=1&amp;pid=6b78bc4f5&amp;color=0,0,0&amp;vtp=1&amp;bbb=1"/>
              <p:cNvSpPr/>
              <p:nvPr/>
            </p:nvSpPr>
            <p:spPr>
              <a:xfrm>
                <a:off x="832104" y="1755639"/>
                <a:ext cx="10533888" cy="3274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000"/>
                  </a:lnSpc>
                  <a:tabLst>
                    <a:tab pos="2706497" algn="l"/>
                    <a:tab pos="5527294" algn="l"/>
                    <a:tab pos="8043291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(−∞,−1−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(−∞,1+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4_2#fd6b4e5a2.choices?vop=1&amp;pid=6b78bc4f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55639"/>
                <a:ext cx="10533888" cy="327470"/>
              </a:xfrm>
              <a:prstGeom prst="rect">
                <a:avLst/>
              </a:prstGeom>
              <a:blipFill>
                <a:blip r:embed="rId4"/>
                <a:stretch>
                  <a:fillRect l="-1042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fd6b4e5a2?vop=1&amp;pid=6b78bc4f5&amp;color=0,0,0&amp;vtp=1&amp;bbb=1&amp;hb=1"/>
              <p:cNvSpPr/>
              <p:nvPr/>
            </p:nvSpPr>
            <p:spPr>
              <a:xfrm>
                <a:off x="832104" y="2090030"/>
                <a:ext cx="10533888" cy="390309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题干中出现双变量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考虑分离成两个函数转化为最值问题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因为不等式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等价于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∃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使得不等式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成立等价于</a:t>
                </a:r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≥[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注意区分全称量词和存在量词）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分别求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的最小值和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的最大值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(0)=1−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≤−1−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AS.6_1#fd6b4e5a2?vop=1&amp;pid=6b78bc4f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90030"/>
                <a:ext cx="10533888" cy="3903091"/>
              </a:xfrm>
              <a:prstGeom prst="rect">
                <a:avLst/>
              </a:prstGeom>
              <a:blipFill>
                <a:blip r:embed="rId5"/>
                <a:stretch>
                  <a:fillRect l="-1042" b="-28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2048</Words>
  <Application>Microsoft Office PowerPoint</Application>
  <PresentationFormat>宽屏</PresentationFormat>
  <Paragraphs>128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2025-10-22T06:31:12Z</dcterms:created>
  <dcterms:modified xsi:type="dcterms:W3CDTF">2025-10-22T06:33:14Z</dcterms:modified>
  <cp:category/>
  <cp:contentStatus/>
</cp:coreProperties>
</file>